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9" r:id="rId4"/>
    <p:sldId id="308" r:id="rId5"/>
    <p:sldId id="310" r:id="rId6"/>
    <p:sldId id="300" r:id="rId7"/>
    <p:sldId id="303"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2449" autoAdjust="0"/>
  </p:normalViewPr>
  <p:slideViewPr>
    <p:cSldViewPr snapToGrid="0" showGuides="1">
      <p:cViewPr varScale="1">
        <p:scale>
          <a:sx n="104" d="100"/>
          <a:sy n="104" d="100"/>
        </p:scale>
        <p:origin x="1336" y="208"/>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af1a43c701a945cf2a19afc4f63ed25">
            <a:r>
              <a:rPr dirty="0" lang="en-US" noProof="0"/>
              <a:t>Une fois nos indicateurs configurés, nous pouvons les ajouter à des groupes d'indicateurs, qui servent à regrouper des indicateurs associés.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38bd64fa85039bbc37e4a0fef99a9d1">
            <a:r>
              <a:rPr dirty="0" lang="en-US" noProof="0"/>
              <a:t>Des groupes d'indicateurs peuvent ensuite être ajoutés à des ensembles de groupes d'indicateurs, qui regroupent des groupes d'indicateurs associés.</a:t>
            </a:r>
          </a:p>
        </p:txBody>
      </p:sp>
    </p:spTree>
    <p:extLst>
      <p:ext uri="{BB962C8B-B14F-4D97-AF65-F5344CB8AC3E}">
        <p14:creationId xmlns:p14="http://schemas.microsoft.com/office/powerpoint/2010/main" val="85353177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6c92c940944d7cd952bb5950914fff">
            <a:r>
              <a:rPr b="0" dirty="0" i="0" lang="en-US" strike="noStrike" sz="1800" u="none">
                <a:solidFill>
                  <a:srgbClr val="000000"/>
                </a:solidFill>
                <a:effectLst/>
                <a:latin charset="0" panose="020F0502020204030203" pitchFamily="34" typeface="Lato"/>
              </a:rPr>
              <a:t>Tout comme pour les groupes d'éléments de données, l'avantage des groupes d'indicateurs est qu'ils nous permettent de trouver et de sélectionner plus facilement les bons indicateurs dans les applications d'analyse.</a:t>
            </a:r>
          </a:p>
        </p:txBody>
      </p:sp>
    </p:spTree>
    <p:extLst>
      <p:ext uri="{BB962C8B-B14F-4D97-AF65-F5344CB8AC3E}">
        <p14:creationId xmlns:p14="http://schemas.microsoft.com/office/powerpoint/2010/main" val="414583045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24efb8093f1f6270d1f9c085e95edb8">
            <a:r>
              <a:rPr dirty="0" lang="en-US" noProof="0"/>
              <a:t>Les ensembles de groupes d'indicateurs vous facilitent la gestion de vos groupes d'indicateurs dans l'application Maintenance en les classant par catégories.</a:t>
            </a:r>
          </a:p>
        </p:txBody>
      </p:sp>
    </p:spTree>
    <p:extLst>
      <p:ext uri="{BB962C8B-B14F-4D97-AF65-F5344CB8AC3E}">
        <p14:creationId xmlns:p14="http://schemas.microsoft.com/office/powerpoint/2010/main" val="251864547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5217ddbaa5cf18cc7b319f23d40b125">
            <a:r>
              <a:rPr dirty="0" lang="en-US" sz="2400"/>
              <a:t>Dans cette vidéo, nous allons vous montrer comment créer le groupe d'indicateurs RMNCAH Soins Prénatals, qui regroupe les indicateurs de Soins Prénatals.</a:t>
            </a:r>
          </a:p>
          <a:p>
            <a:endParaRPr dirty="0" lang="en-US" sz="2400"/>
          </a:p>
          <a:p txid="b17951d6b7875095f341c539b51adc6d">
            <a:r>
              <a:rPr dirty="0" lang="en-US" sz="2400"/>
              <a:t>Une fois que nous avons créé un groupe d'indicateurs, nous allons ensuite créer l'ensemble de groupes d'indicateurs RMNCAH et lui attribuer tous les groupes d'indicateurs RMNCAH.</a:t>
            </a:r>
            <a:br>
              <a:rPr dirty="0" lang="en-US" sz="2400"/>
            </a:br>
            <a:endParaRPr b="0" dirty="0" i="0" kern="1200" lang="en-US" strike="noStrike" sz="1400" u="none">
              <a:solidFill>
                <a:schemeClr val="tx1"/>
              </a:solidFill>
              <a:effectLst/>
              <a:latin charset="0" panose="020F0502020204030203" pitchFamily="34" typeface="Lato"/>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a606235f9edbac789caee21c0b5221">
            <a:r>
              <a:rPr dirty="0" lang="en-US"/>
              <a:t>Dans l'application Maintenance, cliquez sur l'onglet Indicateur dans le menu de la barre supérieure. Sur cette page, cliquez sur l'onglet Groupe d'indicateurs dans le menu de gauche pour accéder à la page de gestion des groupes d'indicateurs. Les groupes d'indicateurs déjà créés et partagés avec votre compte utilisateur seront affichés sur cette page.</a:t>
            </a:r>
          </a:p>
          <a:p>
            <a:endParaRPr dirty="0" lang="en-US"/>
          </a:p>
          <a:p txid="5ac2db0873468aa0eef4f96d5361b84a">
            <a:r>
              <a:rPr dirty="0" lang="en-US"/>
              <a:t>Cliquez sur l'icône + pour créer un nouveau groupe d'indicateurs. Le seul champ à renseigner lors de la création d'un groupe d'indicateurs est le nom. Dans cet exemple, nous entrerons comme nom RMNCAH Soins Prénatals. Ensuite, nous devons ajouter les indicateurs que nous avons créés pour ce groupe d'indicateurs.</a:t>
            </a:r>
          </a:p>
          <a:p>
            <a:endParaRPr dirty="0" lang="en-US"/>
          </a:p>
          <a:p txid="a66186ed0c9b0e5ba1f013a5922db8dc">
            <a:r>
              <a:rPr dirty="0" lang="en-US"/>
              <a:t>Déplacez les trois indicateurs associés à la CPN vers la case sélectionnée et cliquez sur Enregistrer pour les enregistrer en tant que groupe d'indicateurs. Ce groupe sera désormais disponible pour être utilisé dans les applications d'analyse de votre système DHIS2. Créons maintenant l'ensemble de groupes d'indicateurs RMNCAH.</a:t>
            </a:r>
          </a:p>
          <a:p>
            <a:endParaRPr dirty="0" lang="en-US"/>
          </a:p>
          <a:p txid="84bc02a5323bc7e621cb48e57f38f451">
            <a:r>
              <a:rPr dirty="0" lang="en-US"/>
              <a:t>Nous assignerons deux groupes d'indicateurs à cet ensemble de groupes. Cliquez sur l'onglet Ensemble de groupes d'indicateurs dans le menu de gauche pour ouvrir la page de gestion des ensembles de groupes d'indicateurs.</a:t>
            </a:r>
          </a:p>
          <a:p>
            <a:endParaRPr dirty="0" lang="en-US"/>
          </a:p>
          <a:p txid="860312b1015fea6d9737a6a66b92ca88">
            <a:r>
              <a:rPr dirty="0" lang="en-US"/>
              <a:t>Tous les ensembles de groupes d'indicateurs déjà créés et partagés avec votre utilisateur seront affichés. Cependant, étant donné qu'il s'agit d'un nouveau serveur DHIS2, aucun ensemble n'a encore été créé.</a:t>
            </a:r>
          </a:p>
          <a:p>
            <a:endParaRPr dirty="0" lang="en-US"/>
          </a:p>
          <a:p txid="76e1da1d001f33582e14cebbd52007e9">
            <a:r>
              <a:rPr dirty="0" lang="en-US"/>
              <a:t>Cliquez sur le signe + pour créer un nouvel ensemble de groupes d'indicateurs. Pour les ensembles de groupes d'indicateurs, le nom est le seul champ à renseigner. Saisissons comme nom RMNCAH. Ensuite, défilez jusqu'au champ des groupes d'indicateurs et ajoutez les deux groupes d'indicateurs à la case sélectionnée. Cliquez ensuite sur Enregistrer.</a:t>
            </a:r>
          </a:p>
          <a:p>
            <a:endParaRPr dirty="0" lang="en-US"/>
          </a:p>
          <a:p txid="71a2be8efdbc50d0d0d6b2bb9c539de4">
            <a:r>
              <a:rPr dirty="0" lang="en-US"/>
              <a:t>Cet ensemble de groupes s'affichera désormais dans l'application Maintenance, où vous pourrez l'utiliser pour gérer les groupes d'indicateurs qu'il contient.</a:t>
            </a:r>
          </a:p>
        </p:txBody>
      </p:sp>
    </p:spTree>
    <p:extLst>
      <p:ext uri="{BB962C8B-B14F-4D97-AF65-F5344CB8AC3E}">
        <p14:creationId xmlns:p14="http://schemas.microsoft.com/office/powerpoint/2010/main" val="811722360"/>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f1f120936f8984fc1761ed07d491f4">
            <a:pPr rtl="0">
              <a:spcBef>
                <a:spcPts val="0"/>
              </a:spcBef>
              <a:spcAft>
                <a:spcPts val="0"/>
              </a:spcAft>
            </a:pPr>
            <a:r>
              <a:rPr dirty="0" lang="en-US">
                <a:solidFill>
                  <a:srgbClr val="000000"/>
                </a:solidFill>
                <a:latin typeface="Lato"/>
                <a:sym typeface="Lato"/>
              </a:rPr>
              <a:t>Pour conclure, les groupes d'indicateurs et les ensembles de groupes sont utilisés dans DHIS2 pour regrouper des indicateurs associés, afin de faciliter leur utilisation lors des analyses ainsi que leur gestion dans l'application Maintenance.</a:t>
            </a:r>
          </a:p>
          <a:p>
            <a:pPr rtl="0">
              <a:spcBef>
                <a:spcPts val="0"/>
              </a:spcBef>
              <a:spcAft>
                <a:spcPts val="0"/>
              </a:spcAft>
            </a:pPr>
            <a:endParaRPr dirty="0" lang="en-US">
              <a:solidFill>
                <a:srgbClr val="000000"/>
              </a:solidFill>
              <a:latin typeface="Lato"/>
              <a:sym typeface="Lato"/>
            </a:endParaRPr>
          </a:p>
          <a:p txid="d45b9e56f42abf96588ba65a547e669c">
            <a:pPr rtl="0">
              <a:spcBef>
                <a:spcPts val="0"/>
              </a:spcBef>
              <a:spcAft>
                <a:spcPts val="0"/>
              </a:spcAft>
            </a:pPr>
            <a:r>
              <a:rPr dirty="0" lang="en-US">
                <a:solidFill>
                  <a:srgbClr val="000000"/>
                </a:solidFill>
                <a:latin typeface="Lato"/>
                <a:sym typeface="Lato"/>
              </a:rPr>
              <a:t>Pour créer un groupe d'indicateurs, accédez à la page des groupes d'indicateurs dans l'application Maintenance, cliquez sur l'icône +, entrez un nom, sélectionnez les indicateurs à regrouper et cliquez sur Enregistrer.</a:t>
            </a:r>
          </a:p>
          <a:p>
            <a:pPr rtl="0">
              <a:spcBef>
                <a:spcPts val="0"/>
              </a:spcBef>
              <a:spcAft>
                <a:spcPts val="0"/>
              </a:spcAft>
            </a:pPr>
            <a:endParaRPr dirty="0" lang="en-US">
              <a:solidFill>
                <a:srgbClr val="000000"/>
              </a:solidFill>
              <a:latin typeface="Lato"/>
              <a:sym typeface="Lato"/>
            </a:endParaRPr>
          </a:p>
          <a:p txid="40e14c8986904fd6db1fcce7d0082870">
            <a:pPr rtl="0">
              <a:spcBef>
                <a:spcPts val="0"/>
              </a:spcBef>
              <a:spcAft>
                <a:spcPts val="0"/>
              </a:spcAft>
            </a:pPr>
            <a:r>
              <a:rPr dirty="0" lang="en-US">
                <a:solidFill>
                  <a:srgbClr val="000000"/>
                </a:solidFill>
                <a:latin typeface="Lato"/>
                <a:sym typeface="Lato"/>
              </a:rPr>
              <a:t>Pour créer un ensemble de groupes d'indicateurs, suivez le même processus sur la page des ensemble de groupes d'indicateurs pour sélectionner les groupes d'indicateurs à regrouper.</a:t>
            </a: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8" Target="../media/image30.png" Type="http://schemas.openxmlformats.org/officeDocument/2006/relationships/image"/><Relationship Id="rId3" Target="../notesSlides/notesSlide4.xml" Type="http://schemas.openxmlformats.org/officeDocument/2006/relationships/notesSlide"/><Relationship Id="rId7" Target="../media/image29.sv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 Id="rId9" Target="../media/image31.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0.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74efffc8ff7c1665f11051467fe07ae">
            <a:r>
              <a:rPr lang="en-US"/>
              <a:t>Groupes et ensembles de groupes d'indicateurs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881330"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549650"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40780" y="3065512"/>
            <a:ext cx="4884420" cy="585738"/>
          </a:xfrm>
          <a:prstGeom prst="rect">
            <a:avLst/>
          </a:prstGeom>
          <a:noFill/>
        </p:spPr>
        <p:txBody>
          <a:bodyPr rtlCol="0" wrap="square">
            <a:spAutoFit/>
          </a:bodyPr>
          <a:lstStyle/>
          <a:p txid="5c16d73c8698905897696dcabbdbe13e">
            <a:pPr>
              <a:lnSpc>
                <a:spcPct val="150000"/>
              </a:lnSpc>
              <a:buClr>
                <a:srgbClr val="008CCF"/>
              </a:buClr>
            </a:pPr>
            <a:r>
              <a:rPr lang="es-ES" sz="2400"/>
              <a:t>Couverture de la RMNCAH CPN 4ème visite</a:t>
            </a:r>
          </a:p>
        </p:txBody>
      </p:sp>
      <p:sp>
        <p:nvSpPr>
          <p:cNvPr id="9" name="TextBox 8">
            <a:extLst>
              <a:ext uri="{FF2B5EF4-FFF2-40B4-BE49-F238E27FC236}">
                <a16:creationId xmlns:a16="http://schemas.microsoft.com/office/drawing/2014/main" id="{B86E568D-1EAF-420A-D5CC-DAABFED3A44F}"/>
              </a:ext>
            </a:extLst>
          </p:cNvPr>
          <p:cNvSpPr txBox="1"/>
          <p:nvPr/>
        </p:nvSpPr>
        <p:spPr>
          <a:xfrm>
            <a:off x="6240780" y="3687695"/>
            <a:ext cx="4884420" cy="461665"/>
          </a:xfrm>
          <a:prstGeom prst="rect">
            <a:avLst/>
          </a:prstGeom>
          <a:noFill/>
        </p:spPr>
        <p:txBody>
          <a:bodyPr rtlCol="0" wrap="square">
            <a:spAutoFit/>
          </a:bodyPr>
          <a:lstStyle/>
          <a:p txid="ebcb78a8268330f086d68a47b8eb6a96">
            <a:pPr>
              <a:buClr>
                <a:srgbClr val="008CCF"/>
              </a:buClr>
            </a:pPr>
            <a:r>
              <a:rPr lang="es-ES" sz="2400"/>
              <a:t>Taux d'abandon RMNCAH CPN 1-8</a:t>
            </a:r>
          </a:p>
        </p:txBody>
      </p:sp>
      <p:sp>
        <p:nvSpPr>
          <p:cNvPr id="10" name="!!TextBox 9">
            <a:extLst>
              <a:ext uri="{FF2B5EF4-FFF2-40B4-BE49-F238E27FC236}">
                <a16:creationId xmlns:a16="http://schemas.microsoft.com/office/drawing/2014/main" id="{0534B15F-32AC-9B9D-F515-0DBC1868801A}"/>
              </a:ext>
            </a:extLst>
          </p:cNvPr>
          <p:cNvSpPr txBox="1"/>
          <p:nvPr/>
        </p:nvSpPr>
        <p:spPr>
          <a:xfrm>
            <a:off x="7072330" y="177057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2" name="Rectangle 1">
            <a:extLst>
              <a:ext uri="{FF2B5EF4-FFF2-40B4-BE49-F238E27FC236}">
                <a16:creationId xmlns:a16="http://schemas.microsoft.com/office/drawing/2014/main" id="{6614C4BB-75DE-632A-C61A-EF4FD8F599A3}"/>
              </a:ext>
            </a:extLst>
          </p:cNvPr>
          <p:cNvSpPr/>
          <p:nvPr/>
        </p:nvSpPr>
        <p:spPr>
          <a:xfrm>
            <a:off x="6096000" y="2927351"/>
            <a:ext cx="5118100" cy="1435100"/>
          </a:xfrm>
          <a:prstGeom prst="rect">
            <a:avLst/>
          </a:prstGeom>
          <a:noFill/>
          <a:ln w="349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9024" p14:dur="2000" spd="slow"/>
    </mc:Choice>
    <mc:Fallback xmlns="">
      <p:transition advTm="9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par>
                          <p:cTn fill="hold" id="8">
                            <p:stCondLst>
                              <p:cond delay="500"/>
                            </p:stCondLst>
                            <p:childTnLst>
                              <p:par>
                                <p:cTn fill="hold" id="9" nodeType="afterEffect" presetClass="entr" presetID="53" presetSubtype="16">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p:cTn dur="250" fill="hold" id="11"/>
                                        <p:tgtEl>
                                          <p:spTgt spid="4"/>
                                        </p:tgtEl>
                                        <p:attrNameLst>
                                          <p:attrName>ppt_w</p:attrName>
                                        </p:attrNameLst>
                                      </p:cBhvr>
                                      <p:tavLst>
                                        <p:tav tm="0">
                                          <p:val>
                                            <p:fltVal val="0"/>
                                          </p:val>
                                        </p:tav>
                                        <p:tav tm="100000">
                                          <p:val>
                                            <p:strVal val="#ppt_w"/>
                                          </p:val>
                                        </p:tav>
                                      </p:tavLst>
                                    </p:anim>
                                    <p:anim calcmode="lin" valueType="num">
                                      <p:cBhvr>
                                        <p:cTn dur="250" fill="hold" id="12"/>
                                        <p:tgtEl>
                                          <p:spTgt spid="4"/>
                                        </p:tgtEl>
                                        <p:attrNameLst>
                                          <p:attrName>ppt_h</p:attrName>
                                        </p:attrNameLst>
                                      </p:cBhvr>
                                      <p:tavLst>
                                        <p:tav tm="0">
                                          <p:val>
                                            <p:fltVal val="0"/>
                                          </p:val>
                                        </p:tav>
                                        <p:tav tm="100000">
                                          <p:val>
                                            <p:strVal val="#ppt_h"/>
                                          </p:val>
                                        </p:tav>
                                      </p:tavLst>
                                    </p:anim>
                                    <p:animEffect filter="fade" transition="in">
                                      <p:cBhvr>
                                        <p:cTn dur="25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8">
                                            <p:txEl>
                                              <p:pRg end="0" st="0"/>
                                            </p:txEl>
                                          </p:spTgt>
                                        </p:tgtEl>
                                        <p:attrNameLst>
                                          <p:attrName>style.visibility</p:attrName>
                                        </p:attrNameLst>
                                      </p:cBhvr>
                                      <p:to>
                                        <p:strVal val="visible"/>
                                      </p:to>
                                    </p:set>
                                    <p:animEffect filter="fade" transition="in">
                                      <p:cBhvr>
                                        <p:cTn dur="500" id="19"/>
                                        <p:tgtEl>
                                          <p:spTgt spid="8">
                                            <p:txEl>
                                              <p:pRg end="0" st="0"/>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par>
                                <p:cTn fill="hold" grpId="0" id="25" nodeType="withEffect" presetClass="entr" presetID="21" presetSubtype="1">
                                  <p:stCondLst>
                                    <p:cond delay="0"/>
                                  </p:stCondLst>
                                  <p:childTnLst>
                                    <p:set>
                                      <p:cBhvr>
                                        <p:cTn dur="1" fill="hold" id="26">
                                          <p:stCondLst>
                                            <p:cond delay="0"/>
                                          </p:stCondLst>
                                        </p:cTn>
                                        <p:tgtEl>
                                          <p:spTgt spid="2"/>
                                        </p:tgtEl>
                                        <p:attrNameLst>
                                          <p:attrName>style.visibility</p:attrName>
                                        </p:attrNameLst>
                                      </p:cBhvr>
                                      <p:to>
                                        <p:strVal val="visible"/>
                                      </p:to>
                                    </p:set>
                                    <p:animEffect filter="wheel(1)" transition="in">
                                      <p:cBhvr>
                                        <p:cTn dur="1000" id="2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build="p" grpId="0" spid="8"/>
      <p:bldP build="p" grpId="0" spid="9" uiExpand="1"/>
      <p:bldP animBg="1" grpId="0" spid="10"/>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9C96D1-1D4A-1804-D056-A68A71C985A4}"/>
              </a:ext>
            </a:extLst>
          </p:cNvPr>
          <p:cNvGrpSpPr/>
          <p:nvPr/>
        </p:nvGrpSpPr>
        <p:grpSpPr>
          <a:xfrm>
            <a:off x="3962400" y="1790700"/>
            <a:ext cx="4273550" cy="3771899"/>
            <a:chOff x="3917950" y="920750"/>
            <a:chExt cx="4273550" cy="3771899"/>
          </a:xfrm>
        </p:grpSpPr>
        <p:sp>
          <p:nvSpPr>
            <p:cNvPr id="5" name="Rectangle 4">
              <a:extLst>
                <a:ext uri="{FF2B5EF4-FFF2-40B4-BE49-F238E27FC236}">
                  <a16:creationId xmlns:a16="http://schemas.microsoft.com/office/drawing/2014/main" id="{A4A91ED9-F4DF-0B08-DB87-845703B0A47D}"/>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5">
              <a:extLst>
                <a:ext uri="{FF2B5EF4-FFF2-40B4-BE49-F238E27FC236}">
                  <a16:creationId xmlns:a16="http://schemas.microsoft.com/office/drawing/2014/main" id="{A32A44E8-867B-5F0B-A544-2DDF682C04BF}"/>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2" name="!!TextBox 9">
            <a:extLst>
              <a:ext uri="{FF2B5EF4-FFF2-40B4-BE49-F238E27FC236}">
                <a16:creationId xmlns:a16="http://schemas.microsoft.com/office/drawing/2014/main" id="{84EC259D-43C9-30E5-9584-0B7363DD04EB}"/>
              </a:ext>
            </a:extLst>
          </p:cNvPr>
          <p:cNvSpPr txBox="1"/>
          <p:nvPr/>
        </p:nvSpPr>
        <p:spPr>
          <a:xfrm>
            <a:off x="4699802" y="28046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3" name="TextBox 2">
            <a:extLst>
              <a:ext uri="{FF2B5EF4-FFF2-40B4-BE49-F238E27FC236}">
                <a16:creationId xmlns:a16="http://schemas.microsoft.com/office/drawing/2014/main" id="{A73A8303-A4A3-013A-C505-7853586CD1DC}"/>
              </a:ext>
            </a:extLst>
          </p:cNvPr>
          <p:cNvSpPr txBox="1"/>
          <p:nvPr/>
        </p:nvSpPr>
        <p:spPr>
          <a:xfrm>
            <a:off x="4699802" y="36894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4" name="TextBox 3">
            <a:extLst>
              <a:ext uri="{FF2B5EF4-FFF2-40B4-BE49-F238E27FC236}">
                <a16:creationId xmlns:a16="http://schemas.microsoft.com/office/drawing/2014/main" id="{CF36DF18-432C-BAF4-6656-9853347A337D}"/>
              </a:ext>
            </a:extLst>
          </p:cNvPr>
          <p:cNvSpPr txBox="1"/>
          <p:nvPr/>
        </p:nvSpPr>
        <p:spPr>
          <a:xfrm>
            <a:off x="4699802" y="45742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74221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256" p14:dur="2000" spd="slow">
        <p159:morph option="byObject"/>
      </p:transition>
    </mc:Choice>
    <mc:Fallback xmlns="">
      <p:transition advTm="8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anim calcmode="lin" valueType="num">
                                      <p:cBhvr>
                                        <p:cTn dur="500" fill="hold" id="14"/>
                                        <p:tgtEl>
                                          <p:spTgt spid="4"/>
                                        </p:tgtEl>
                                        <p:attrNameLst>
                                          <p:attrName>ppt_x</p:attrName>
                                        </p:attrNameLst>
                                      </p:cBhvr>
                                      <p:tavLst>
                                        <p:tav tm="0">
                                          <p:val>
                                            <p:strVal val="#ppt_x"/>
                                          </p:val>
                                        </p:tav>
                                        <p:tav tm="100000">
                                          <p:val>
                                            <p:strVal val="#ppt_x"/>
                                          </p:val>
                                        </p:tav>
                                      </p:tavLst>
                                    </p:anim>
                                    <p:anim calcmode="lin" valueType="num">
                                      <p:cBhvr>
                                        <p:cTn dur="500" fill="hold" id="15"/>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53" presetSubtype="16">
                                  <p:stCondLst>
                                    <p:cond delay="0"/>
                                  </p:stCondLst>
                                  <p:childTnLst>
                                    <p:set>
                                      <p:cBhvr>
                                        <p:cTn dur="1" fill="hold" id="19">
                                          <p:stCondLst>
                                            <p:cond delay="0"/>
                                          </p:stCondLst>
                                        </p:cTn>
                                        <p:tgtEl>
                                          <p:spTgt spid="7"/>
                                        </p:tgtEl>
                                        <p:attrNameLst>
                                          <p:attrName>style.visibility</p:attrName>
                                        </p:attrNameLst>
                                      </p:cBhvr>
                                      <p:to>
                                        <p:strVal val="visible"/>
                                      </p:to>
                                    </p:set>
                                    <p:anim calcmode="lin" valueType="num">
                                      <p:cBhvr>
                                        <p:cTn dur="500" fill="hold" id="20"/>
                                        <p:tgtEl>
                                          <p:spTgt spid="7"/>
                                        </p:tgtEl>
                                        <p:attrNameLst>
                                          <p:attrName>ppt_w</p:attrName>
                                        </p:attrNameLst>
                                      </p:cBhvr>
                                      <p:tavLst>
                                        <p:tav tm="0">
                                          <p:val>
                                            <p:fltVal val="0"/>
                                          </p:val>
                                        </p:tav>
                                        <p:tav tm="100000">
                                          <p:val>
                                            <p:strVal val="#ppt_w"/>
                                          </p:val>
                                        </p:tav>
                                      </p:tavLst>
                                    </p:anim>
                                    <p:anim calcmode="lin" valueType="num">
                                      <p:cBhvr>
                                        <p:cTn dur="500" fill="hold" id="21"/>
                                        <p:tgtEl>
                                          <p:spTgt spid="7"/>
                                        </p:tgtEl>
                                        <p:attrNameLst>
                                          <p:attrName>ppt_h</p:attrName>
                                        </p:attrNameLst>
                                      </p:cBhvr>
                                      <p:tavLst>
                                        <p:tav tm="0">
                                          <p:val>
                                            <p:fltVal val="0"/>
                                          </p:val>
                                        </p:tav>
                                        <p:tav tm="100000">
                                          <p:val>
                                            <p:strVal val="#ppt_h"/>
                                          </p:val>
                                        </p:tav>
                                      </p:tavLst>
                                    </p:anim>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779730" y="154686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8f266cf5068751722ddff8143b8fee63">
            <a:pPr algn="l" indent="-342900" marL="342900">
              <a:buClr>
                <a:srgbClr val="008CCF"/>
              </a:buClr>
              <a:buFont charset="-79" pitchFamily="2" typeface="Rubik"/>
              <a:buChar char="•"/>
            </a:pPr>
            <a:r>
              <a:rPr lang="es-ES" sz="2400"/>
              <a:t>Permet de trouver et de sélectionner le bon indicateur</a:t>
            </a:r>
          </a:p>
        </p:txBody>
      </p:sp>
      <p:sp>
        <p:nvSpPr>
          <p:cNvPr id="10" name="Rectangle: Rounded Corners 9">
            <a:extLst>
              <a:ext uri="{FF2B5EF4-FFF2-40B4-BE49-F238E27FC236}">
                <a16:creationId xmlns:a16="http://schemas.microsoft.com/office/drawing/2014/main" id="{31B95F4A-9B31-8264-4AA6-813B8AEE0373}"/>
              </a:ext>
            </a:extLst>
          </p:cNvPr>
          <p:cNvSpPr/>
          <p:nvPr/>
        </p:nvSpPr>
        <p:spPr>
          <a:xfrm>
            <a:off x="2133600" y="281124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11" name="Rectangle: Rounded Corners 10">
            <a:extLst>
              <a:ext uri="{FF2B5EF4-FFF2-40B4-BE49-F238E27FC236}">
                <a16:creationId xmlns:a16="http://schemas.microsoft.com/office/drawing/2014/main" id="{2314F9AB-3023-5EE4-92F3-07CF93F50AFF}"/>
              </a:ext>
            </a:extLst>
          </p:cNvPr>
          <p:cNvSpPr/>
          <p:nvPr/>
        </p:nvSpPr>
        <p:spPr>
          <a:xfrm>
            <a:off x="4859112"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12" name="Rectangle: Rounded Corners 11">
            <a:extLst>
              <a:ext uri="{FF2B5EF4-FFF2-40B4-BE49-F238E27FC236}">
                <a16:creationId xmlns:a16="http://schemas.microsoft.com/office/drawing/2014/main" id="{BD929FD1-E55A-98CB-BC10-9B74187CF16A}"/>
              </a:ext>
            </a:extLst>
          </p:cNvPr>
          <p:cNvSpPr/>
          <p:nvPr/>
        </p:nvSpPr>
        <p:spPr>
          <a:xfrm>
            <a:off x="7618419"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pic>
        <p:nvPicPr>
          <p:cNvPr id="13" name="Graphic 12">
            <a:extLst>
              <a:ext uri="{FF2B5EF4-FFF2-40B4-BE49-F238E27FC236}">
                <a16:creationId xmlns:a16="http://schemas.microsoft.com/office/drawing/2014/main" id="{4704BAA7-422C-8255-17D5-400229DCD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2" y="3308895"/>
            <a:ext cx="1986096" cy="1986096"/>
          </a:xfrm>
          <a:prstGeom prst="rect">
            <a:avLst/>
          </a:prstGeom>
        </p:spPr>
      </p:pic>
      <p:pic>
        <p:nvPicPr>
          <p:cNvPr id="14" name="Graphic 13">
            <a:extLst>
              <a:ext uri="{FF2B5EF4-FFF2-40B4-BE49-F238E27FC236}">
                <a16:creationId xmlns:a16="http://schemas.microsoft.com/office/drawing/2014/main" id="{4D88509E-4C9B-B195-5498-C50AF39FC5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1052" y="3349443"/>
            <a:ext cx="1905000" cy="1905000"/>
          </a:xfrm>
          <a:prstGeom prst="rect">
            <a:avLst/>
          </a:prstGeom>
        </p:spPr>
      </p:pic>
      <p:pic>
        <p:nvPicPr>
          <p:cNvPr id="15" name="Graphic 14">
            <a:extLst>
              <a:ext uri="{FF2B5EF4-FFF2-40B4-BE49-F238E27FC236}">
                <a16:creationId xmlns:a16="http://schemas.microsoft.com/office/drawing/2014/main" id="{875F9070-35A7-8881-B407-BDD1937677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32050" y="3381134"/>
            <a:ext cx="1841619" cy="1841619"/>
          </a:xfrm>
          <a:prstGeom prst="rect">
            <a:avLst/>
          </a:prstGeom>
        </p:spPr>
      </p:pic>
    </p:spTree>
    <p:custDataLst>
      <p:tags r:id="rId1"/>
    </p:custDataLst>
    <p:extLst>
      <p:ext uri="{BB962C8B-B14F-4D97-AF65-F5344CB8AC3E}">
        <p14:creationId xmlns:p14="http://schemas.microsoft.com/office/powerpoint/2010/main" val="105069159"/>
      </p:ext>
    </p:extLst>
  </p:cSld>
  <p:clrMapOvr>
    <a:masterClrMapping/>
  </p:clrMapOvr>
  <mc:AlternateContent xmlns:mc="http://schemas.openxmlformats.org/markup-compatibility/2006" xmlns:p14="http://schemas.microsoft.com/office/powerpoint/2010/main">
    <mc:Choice Requires="p14">
      <p:transition advTm="11736" p14:dur="2000" spd="slow"/>
    </mc:Choice>
    <mc:Fallback xmlns="">
      <p:transition advTm="11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53" presetSubtype="16">
                                  <p:stCondLst>
                                    <p:cond delay="0"/>
                                  </p:stCondLst>
                                  <p:childTnLst>
                                    <p:set>
                                      <p:cBhvr>
                                        <p:cTn dur="1" fill="hold" id="16">
                                          <p:stCondLst>
                                            <p:cond delay="0"/>
                                          </p:stCondLst>
                                        </p:cTn>
                                        <p:tgtEl>
                                          <p:spTgt spid="10"/>
                                        </p:tgtEl>
                                        <p:attrNameLst>
                                          <p:attrName>style.visibility</p:attrName>
                                        </p:attrNameLst>
                                      </p:cBhvr>
                                      <p:to>
                                        <p:strVal val="visible"/>
                                      </p:to>
                                    </p:set>
                                    <p:anim calcmode="lin" valueType="num">
                                      <p:cBhvr>
                                        <p:cTn dur="500" fill="hold" id="17"/>
                                        <p:tgtEl>
                                          <p:spTgt spid="10"/>
                                        </p:tgtEl>
                                        <p:attrNameLst>
                                          <p:attrName>ppt_w</p:attrName>
                                        </p:attrNameLst>
                                      </p:cBhvr>
                                      <p:tavLst>
                                        <p:tav tm="0">
                                          <p:val>
                                            <p:fltVal val="0"/>
                                          </p:val>
                                        </p:tav>
                                        <p:tav tm="100000">
                                          <p:val>
                                            <p:strVal val="#ppt_w"/>
                                          </p:val>
                                        </p:tav>
                                      </p:tavLst>
                                    </p:anim>
                                    <p:anim calcmode="lin" valueType="num">
                                      <p:cBhvr>
                                        <p:cTn dur="500" fill="hold" id="18"/>
                                        <p:tgtEl>
                                          <p:spTgt spid="10"/>
                                        </p:tgtEl>
                                        <p:attrNameLst>
                                          <p:attrName>ppt_h</p:attrName>
                                        </p:attrNameLst>
                                      </p:cBhvr>
                                      <p:tavLst>
                                        <p:tav tm="0">
                                          <p:val>
                                            <p:fltVal val="0"/>
                                          </p:val>
                                        </p:tav>
                                        <p:tav tm="100000">
                                          <p:val>
                                            <p:strVal val="#ppt_h"/>
                                          </p:val>
                                        </p:tav>
                                      </p:tavLst>
                                    </p:anim>
                                    <p:animEffect filter="fade" transition="in">
                                      <p:cBhvr>
                                        <p:cTn dur="500" id="19"/>
                                        <p:tgtEl>
                                          <p:spTgt spid="10"/>
                                        </p:tgtEl>
                                      </p:cBhvr>
                                    </p:animEffect>
                                  </p:childTnLst>
                                </p:cTn>
                              </p:par>
                              <p:par>
                                <p:cTn fill="hold" grpId="0" id="20" nodeType="withEffect" presetClass="entr" presetID="53" presetSubtype="16">
                                  <p:stCondLst>
                                    <p:cond delay="0"/>
                                  </p:stCondLst>
                                  <p:childTnLst>
                                    <p:set>
                                      <p:cBhvr>
                                        <p:cTn dur="1" fill="hold" id="21">
                                          <p:stCondLst>
                                            <p:cond delay="0"/>
                                          </p:stCondLst>
                                        </p:cTn>
                                        <p:tgtEl>
                                          <p:spTgt spid="11"/>
                                        </p:tgtEl>
                                        <p:attrNameLst>
                                          <p:attrName>style.visibility</p:attrName>
                                        </p:attrNameLst>
                                      </p:cBhvr>
                                      <p:to>
                                        <p:strVal val="visible"/>
                                      </p:to>
                                    </p:set>
                                    <p:anim calcmode="lin" valueType="num">
                                      <p:cBhvr>
                                        <p:cTn dur="500" fill="hold" id="22"/>
                                        <p:tgtEl>
                                          <p:spTgt spid="11"/>
                                        </p:tgtEl>
                                        <p:attrNameLst>
                                          <p:attrName>ppt_w</p:attrName>
                                        </p:attrNameLst>
                                      </p:cBhvr>
                                      <p:tavLst>
                                        <p:tav tm="0">
                                          <p:val>
                                            <p:fltVal val="0"/>
                                          </p:val>
                                        </p:tav>
                                        <p:tav tm="100000">
                                          <p:val>
                                            <p:strVal val="#ppt_w"/>
                                          </p:val>
                                        </p:tav>
                                      </p:tavLst>
                                    </p:anim>
                                    <p:anim calcmode="lin" valueType="num">
                                      <p:cBhvr>
                                        <p:cTn dur="500" fill="hold" id="23"/>
                                        <p:tgtEl>
                                          <p:spTgt spid="11"/>
                                        </p:tgtEl>
                                        <p:attrNameLst>
                                          <p:attrName>ppt_h</p:attrName>
                                        </p:attrNameLst>
                                      </p:cBhvr>
                                      <p:tavLst>
                                        <p:tav tm="0">
                                          <p:val>
                                            <p:fltVal val="0"/>
                                          </p:val>
                                        </p:tav>
                                        <p:tav tm="100000">
                                          <p:val>
                                            <p:strVal val="#ppt_h"/>
                                          </p:val>
                                        </p:tav>
                                      </p:tavLst>
                                    </p:anim>
                                    <p:animEffect filter="fade" transition="in">
                                      <p:cBhvr>
                                        <p:cTn dur="500" id="24"/>
                                        <p:tgtEl>
                                          <p:spTgt spid="11"/>
                                        </p:tgtEl>
                                      </p:cBhvr>
                                    </p:animEffect>
                                  </p:childTnLst>
                                </p:cTn>
                              </p:par>
                              <p:par>
                                <p:cTn fill="hold" grpId="0" id="25" nodeType="withEffect" presetClass="entr" presetID="53" presetSubtype="16">
                                  <p:stCondLst>
                                    <p:cond delay="0"/>
                                  </p:stCondLst>
                                  <p:childTnLst>
                                    <p:set>
                                      <p:cBhvr>
                                        <p:cTn dur="1" fill="hold" id="26">
                                          <p:stCondLst>
                                            <p:cond delay="0"/>
                                          </p:stCondLst>
                                        </p:cTn>
                                        <p:tgtEl>
                                          <p:spTgt spid="12"/>
                                        </p:tgtEl>
                                        <p:attrNameLst>
                                          <p:attrName>style.visibility</p:attrName>
                                        </p:attrNameLst>
                                      </p:cBhvr>
                                      <p:to>
                                        <p:strVal val="visible"/>
                                      </p:to>
                                    </p:set>
                                    <p:anim calcmode="lin" valueType="num">
                                      <p:cBhvr>
                                        <p:cTn dur="500" fill="hold" id="27"/>
                                        <p:tgtEl>
                                          <p:spTgt spid="12"/>
                                        </p:tgtEl>
                                        <p:attrNameLst>
                                          <p:attrName>ppt_w</p:attrName>
                                        </p:attrNameLst>
                                      </p:cBhvr>
                                      <p:tavLst>
                                        <p:tav tm="0">
                                          <p:val>
                                            <p:fltVal val="0"/>
                                          </p:val>
                                        </p:tav>
                                        <p:tav tm="100000">
                                          <p:val>
                                            <p:strVal val="#ppt_w"/>
                                          </p:val>
                                        </p:tav>
                                      </p:tavLst>
                                    </p:anim>
                                    <p:anim calcmode="lin" valueType="num">
                                      <p:cBhvr>
                                        <p:cTn dur="500" fill="hold" id="28"/>
                                        <p:tgtEl>
                                          <p:spTgt spid="12"/>
                                        </p:tgtEl>
                                        <p:attrNameLst>
                                          <p:attrName>ppt_h</p:attrName>
                                        </p:attrNameLst>
                                      </p:cBhvr>
                                      <p:tavLst>
                                        <p:tav tm="0">
                                          <p:val>
                                            <p:fltVal val="0"/>
                                          </p:val>
                                        </p:tav>
                                        <p:tav tm="100000">
                                          <p:val>
                                            <p:strVal val="#ppt_h"/>
                                          </p:val>
                                        </p:tav>
                                      </p:tavLst>
                                    </p:anim>
                                    <p:animEffect filter="fade" transition="in">
                                      <p:cBhvr>
                                        <p:cTn dur="500" id="29"/>
                                        <p:tgtEl>
                                          <p:spTgt spid="12"/>
                                        </p:tgtEl>
                                      </p:cBhvr>
                                    </p:animEffect>
                                  </p:childTnLst>
                                </p:cTn>
                              </p:par>
                              <p:par>
                                <p:cTn fill="hold" id="30" nodeType="withEffect" presetClass="entr" presetID="53" presetSubtype="16">
                                  <p:stCondLst>
                                    <p:cond delay="0"/>
                                  </p:stCondLst>
                                  <p:childTnLst>
                                    <p:set>
                                      <p:cBhvr>
                                        <p:cTn dur="1" fill="hold" id="31">
                                          <p:stCondLst>
                                            <p:cond delay="0"/>
                                          </p:stCondLst>
                                        </p:cTn>
                                        <p:tgtEl>
                                          <p:spTgt spid="13"/>
                                        </p:tgtEl>
                                        <p:attrNameLst>
                                          <p:attrName>style.visibility</p:attrName>
                                        </p:attrNameLst>
                                      </p:cBhvr>
                                      <p:to>
                                        <p:strVal val="visible"/>
                                      </p:to>
                                    </p:set>
                                    <p:anim calcmode="lin" valueType="num">
                                      <p:cBhvr>
                                        <p:cTn dur="500" fill="hold" id="32"/>
                                        <p:tgtEl>
                                          <p:spTgt spid="13"/>
                                        </p:tgtEl>
                                        <p:attrNameLst>
                                          <p:attrName>ppt_w</p:attrName>
                                        </p:attrNameLst>
                                      </p:cBhvr>
                                      <p:tavLst>
                                        <p:tav tm="0">
                                          <p:val>
                                            <p:fltVal val="0"/>
                                          </p:val>
                                        </p:tav>
                                        <p:tav tm="100000">
                                          <p:val>
                                            <p:strVal val="#ppt_w"/>
                                          </p:val>
                                        </p:tav>
                                      </p:tavLst>
                                    </p:anim>
                                    <p:anim calcmode="lin" valueType="num">
                                      <p:cBhvr>
                                        <p:cTn dur="500" fill="hold" id="33"/>
                                        <p:tgtEl>
                                          <p:spTgt spid="13"/>
                                        </p:tgtEl>
                                        <p:attrNameLst>
                                          <p:attrName>ppt_h</p:attrName>
                                        </p:attrNameLst>
                                      </p:cBhvr>
                                      <p:tavLst>
                                        <p:tav tm="0">
                                          <p:val>
                                            <p:fltVal val="0"/>
                                          </p:val>
                                        </p:tav>
                                        <p:tav tm="100000">
                                          <p:val>
                                            <p:strVal val="#ppt_h"/>
                                          </p:val>
                                        </p:tav>
                                      </p:tavLst>
                                    </p:anim>
                                    <p:animEffect filter="fade" transition="in">
                                      <p:cBhvr>
                                        <p:cTn dur="500" id="34"/>
                                        <p:tgtEl>
                                          <p:spTgt spid="13"/>
                                        </p:tgtEl>
                                      </p:cBhvr>
                                    </p:animEffect>
                                  </p:childTnLst>
                                </p:cTn>
                              </p:par>
                              <p:par>
                                <p:cTn fill="hold" id="35" nodeType="withEffect" presetClass="entr" presetID="53" presetSubtype="16">
                                  <p:stCondLst>
                                    <p:cond delay="0"/>
                                  </p:stCondLst>
                                  <p:childTnLst>
                                    <p:set>
                                      <p:cBhvr>
                                        <p:cTn dur="1" fill="hold" id="36">
                                          <p:stCondLst>
                                            <p:cond delay="0"/>
                                          </p:stCondLst>
                                        </p:cTn>
                                        <p:tgtEl>
                                          <p:spTgt spid="14"/>
                                        </p:tgtEl>
                                        <p:attrNameLst>
                                          <p:attrName>style.visibility</p:attrName>
                                        </p:attrNameLst>
                                      </p:cBhvr>
                                      <p:to>
                                        <p:strVal val="visible"/>
                                      </p:to>
                                    </p:set>
                                    <p:anim calcmode="lin" valueType="num">
                                      <p:cBhvr>
                                        <p:cTn dur="500" fill="hold" id="37"/>
                                        <p:tgtEl>
                                          <p:spTgt spid="14"/>
                                        </p:tgtEl>
                                        <p:attrNameLst>
                                          <p:attrName>ppt_w</p:attrName>
                                        </p:attrNameLst>
                                      </p:cBhvr>
                                      <p:tavLst>
                                        <p:tav tm="0">
                                          <p:val>
                                            <p:fltVal val="0"/>
                                          </p:val>
                                        </p:tav>
                                        <p:tav tm="100000">
                                          <p:val>
                                            <p:strVal val="#ppt_w"/>
                                          </p:val>
                                        </p:tav>
                                      </p:tavLst>
                                    </p:anim>
                                    <p:anim calcmode="lin" valueType="num">
                                      <p:cBhvr>
                                        <p:cTn dur="500" fill="hold" id="38"/>
                                        <p:tgtEl>
                                          <p:spTgt spid="14"/>
                                        </p:tgtEl>
                                        <p:attrNameLst>
                                          <p:attrName>ppt_h</p:attrName>
                                        </p:attrNameLst>
                                      </p:cBhvr>
                                      <p:tavLst>
                                        <p:tav tm="0">
                                          <p:val>
                                            <p:fltVal val="0"/>
                                          </p:val>
                                        </p:tav>
                                        <p:tav tm="100000">
                                          <p:val>
                                            <p:strVal val="#ppt_h"/>
                                          </p:val>
                                        </p:tav>
                                      </p:tavLst>
                                    </p:anim>
                                    <p:animEffect filter="fade" transition="in">
                                      <p:cBhvr>
                                        <p:cTn dur="500" id="39"/>
                                        <p:tgtEl>
                                          <p:spTgt spid="14"/>
                                        </p:tgtEl>
                                      </p:cBhvr>
                                    </p:animEffect>
                                  </p:childTnLst>
                                </p:cTn>
                              </p:par>
                              <p:par>
                                <p:cTn fill="hold" id="40" nodeType="withEffect" presetClass="entr" presetID="53" presetSubtype="16">
                                  <p:stCondLst>
                                    <p:cond delay="0"/>
                                  </p:stCondLst>
                                  <p:childTnLst>
                                    <p:set>
                                      <p:cBhvr>
                                        <p:cTn dur="1" fill="hold" id="41">
                                          <p:stCondLst>
                                            <p:cond delay="0"/>
                                          </p:stCondLst>
                                        </p:cTn>
                                        <p:tgtEl>
                                          <p:spTgt spid="15"/>
                                        </p:tgtEl>
                                        <p:attrNameLst>
                                          <p:attrName>style.visibility</p:attrName>
                                        </p:attrNameLst>
                                      </p:cBhvr>
                                      <p:to>
                                        <p:strVal val="visible"/>
                                      </p:to>
                                    </p:set>
                                    <p:anim calcmode="lin" valueType="num">
                                      <p:cBhvr>
                                        <p:cTn dur="500" fill="hold" id="42"/>
                                        <p:tgtEl>
                                          <p:spTgt spid="15"/>
                                        </p:tgtEl>
                                        <p:attrNameLst>
                                          <p:attrName>ppt_w</p:attrName>
                                        </p:attrNameLst>
                                      </p:cBhvr>
                                      <p:tavLst>
                                        <p:tav tm="0">
                                          <p:val>
                                            <p:fltVal val="0"/>
                                          </p:val>
                                        </p:tav>
                                        <p:tav tm="100000">
                                          <p:val>
                                            <p:strVal val="#ppt_w"/>
                                          </p:val>
                                        </p:tav>
                                      </p:tavLst>
                                    </p:anim>
                                    <p:anim calcmode="lin" valueType="num">
                                      <p:cBhvr>
                                        <p:cTn dur="500" fill="hold" id="43"/>
                                        <p:tgtEl>
                                          <p:spTgt spid="15"/>
                                        </p:tgtEl>
                                        <p:attrNameLst>
                                          <p:attrName>ppt_h</p:attrName>
                                        </p:attrNameLst>
                                      </p:cBhvr>
                                      <p:tavLst>
                                        <p:tav tm="0">
                                          <p:val>
                                            <p:fltVal val="0"/>
                                          </p:val>
                                        </p:tav>
                                        <p:tav tm="100000">
                                          <p:val>
                                            <p:strVal val="#ppt_h"/>
                                          </p:val>
                                        </p:tav>
                                      </p:tavLst>
                                    </p:anim>
                                    <p:animEffect filter="fade" transition="in">
                                      <p:cBhvr>
                                        <p:cTn dur="500" id="44"/>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3"/>
      <p:bldP animBg="1" grpId="0" spid="10"/>
      <p:bldP animBg="1" grpId="0" spid="11"/>
      <p:bldP animBg="1"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266950" y="15468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13080f31fe087aa3e299f9e8a8321ad0">
            <a:pPr algn="l" indent="-342900" marL="342900">
              <a:buClr>
                <a:srgbClr val="008CCF"/>
              </a:buClr>
              <a:buFont charset="-79" pitchFamily="2" typeface="Rubik"/>
              <a:buChar char="•"/>
            </a:pPr>
            <a:r>
              <a:rPr lang="es-ES" sz="2400"/>
              <a:t>Facilite la gestion de vos groupes d'indicateurs</a:t>
            </a:r>
          </a:p>
        </p:txBody>
      </p:sp>
      <p:grpSp>
        <p:nvGrpSpPr>
          <p:cNvPr id="16" name="Group 15">
            <a:extLst>
              <a:ext uri="{FF2B5EF4-FFF2-40B4-BE49-F238E27FC236}">
                <a16:creationId xmlns:a16="http://schemas.microsoft.com/office/drawing/2014/main" id="{A7858F8C-5DB7-96A4-324B-C66D7F828139}"/>
              </a:ext>
            </a:extLst>
          </p:cNvPr>
          <p:cNvGrpSpPr/>
          <p:nvPr/>
        </p:nvGrpSpPr>
        <p:grpSpPr>
          <a:xfrm>
            <a:off x="3892550" y="2578100"/>
            <a:ext cx="4273550" cy="3771899"/>
            <a:chOff x="3917950" y="920750"/>
            <a:chExt cx="4273550" cy="3771899"/>
          </a:xfrm>
        </p:grpSpPr>
        <p:sp>
          <p:nvSpPr>
            <p:cNvPr id="17" name="Rectangle 16">
              <a:extLst>
                <a:ext uri="{FF2B5EF4-FFF2-40B4-BE49-F238E27FC236}">
                  <a16:creationId xmlns:a16="http://schemas.microsoft.com/office/drawing/2014/main" id="{A03FFC5A-01A2-E106-969E-A1ADF237A85A}"/>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17">
              <a:extLst>
                <a:ext uri="{FF2B5EF4-FFF2-40B4-BE49-F238E27FC236}">
                  <a16:creationId xmlns:a16="http://schemas.microsoft.com/office/drawing/2014/main" id="{EF67B05F-E432-6EEA-0F29-865FFA8E5EE5}"/>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19" name="!!TextBox 9">
            <a:extLst>
              <a:ext uri="{FF2B5EF4-FFF2-40B4-BE49-F238E27FC236}">
                <a16:creationId xmlns:a16="http://schemas.microsoft.com/office/drawing/2014/main" id="{9C81CD9D-802B-090C-F171-8AEF949211CF}"/>
              </a:ext>
            </a:extLst>
          </p:cNvPr>
          <p:cNvSpPr txBox="1"/>
          <p:nvPr/>
        </p:nvSpPr>
        <p:spPr>
          <a:xfrm>
            <a:off x="4629952" y="35920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20" name="TextBox 19">
            <a:extLst>
              <a:ext uri="{FF2B5EF4-FFF2-40B4-BE49-F238E27FC236}">
                <a16:creationId xmlns:a16="http://schemas.microsoft.com/office/drawing/2014/main" id="{F7763AD3-5FC9-11F8-010D-176F46A679D3}"/>
              </a:ext>
            </a:extLst>
          </p:cNvPr>
          <p:cNvSpPr txBox="1"/>
          <p:nvPr/>
        </p:nvSpPr>
        <p:spPr>
          <a:xfrm>
            <a:off x="4629952" y="44768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21" name="TextBox 20">
            <a:extLst>
              <a:ext uri="{FF2B5EF4-FFF2-40B4-BE49-F238E27FC236}">
                <a16:creationId xmlns:a16="http://schemas.microsoft.com/office/drawing/2014/main" id="{A06BDB7F-A881-B856-17C7-C8B498654974}"/>
              </a:ext>
            </a:extLst>
          </p:cNvPr>
          <p:cNvSpPr txBox="1"/>
          <p:nvPr/>
        </p:nvSpPr>
        <p:spPr>
          <a:xfrm>
            <a:off x="4629952" y="53616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225238906"/>
      </p:ext>
    </p:extLst>
  </p:cSld>
  <p:clrMapOvr>
    <a:masterClrMapping/>
  </p:clrMapOvr>
  <mc:AlternateContent xmlns:mc="http://schemas.openxmlformats.org/markup-compatibility/2006" xmlns:p159="http://schemas.microsoft.com/office/powerpoint/2015/09/main">
    <mc:Choice Requires="p159">
      <p:transition advTm="8424" spd="slow">
        <p159:morph option="byObject"/>
      </p:transition>
    </mc:Choice>
    <mc:Fallback xmlns="">
      <p:transition advTm="84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7"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anim calcmode="lin" valueType="num">
                                      <p:cBhvr>
                                        <p:cTn dur="500" fill="hold" id="14"/>
                                        <p:tgtEl>
                                          <p:spTgt spid="21"/>
                                        </p:tgtEl>
                                        <p:attrNameLst>
                                          <p:attrName>ppt_x</p:attrName>
                                        </p:attrNameLst>
                                      </p:cBhvr>
                                      <p:tavLst>
                                        <p:tav tm="0">
                                          <p:val>
                                            <p:strVal val="#ppt_x"/>
                                          </p:val>
                                        </p:tav>
                                        <p:tav tm="100000">
                                          <p:val>
                                            <p:strVal val="#ppt_x"/>
                                          </p:val>
                                        </p:tav>
                                      </p:tavLst>
                                    </p:anim>
                                    <p:anim calcmode="lin" valueType="num">
                                      <p:cBhvr>
                                        <p:cTn dur="500" fill="hold" id="15"/>
                                        <p:tgtEl>
                                          <p:spTgt spid="21"/>
                                        </p:tgtEl>
                                        <p:attrNameLst>
                                          <p:attrName>ppt_y</p:attrName>
                                        </p:attrNameLst>
                                      </p:cBhvr>
                                      <p:tavLst>
                                        <p:tav tm="0">
                                          <p:val>
                                            <p:strVal val="#ppt_y-.1"/>
                                          </p:val>
                                        </p:tav>
                                        <p:tav tm="100000">
                                          <p:val>
                                            <p:strVal val="#ppt_y"/>
                                          </p:val>
                                        </p:tav>
                                      </p:tavLst>
                                    </p:anim>
                                  </p:childTnLst>
                                </p:cTn>
                              </p:par>
                              <p:par>
                                <p:cTn fill="hold" id="16" nodeType="withEffect" presetClass="entr" presetID="53" presetSubtype="16">
                                  <p:stCondLst>
                                    <p:cond delay="0"/>
                                  </p:stCondLst>
                                  <p:childTnLst>
                                    <p:set>
                                      <p:cBhvr>
                                        <p:cTn dur="1" fill="hold" id="17">
                                          <p:stCondLst>
                                            <p:cond delay="0"/>
                                          </p:stCondLst>
                                        </p:cTn>
                                        <p:tgtEl>
                                          <p:spTgt spid="16"/>
                                        </p:tgtEl>
                                        <p:attrNameLst>
                                          <p:attrName>style.visibility</p:attrName>
                                        </p:attrNameLst>
                                      </p:cBhvr>
                                      <p:to>
                                        <p:strVal val="visible"/>
                                      </p:to>
                                    </p:set>
                                    <p:anim calcmode="lin" valueType="num">
                                      <p:cBhvr>
                                        <p:cTn dur="500" fill="hold" id="18"/>
                                        <p:tgtEl>
                                          <p:spTgt spid="16"/>
                                        </p:tgtEl>
                                        <p:attrNameLst>
                                          <p:attrName>ppt_w</p:attrName>
                                        </p:attrNameLst>
                                      </p:cBhvr>
                                      <p:tavLst>
                                        <p:tav tm="0">
                                          <p:val>
                                            <p:fltVal val="0"/>
                                          </p:val>
                                        </p:tav>
                                        <p:tav tm="100000">
                                          <p:val>
                                            <p:strVal val="#ppt_w"/>
                                          </p:val>
                                        </p:tav>
                                      </p:tavLst>
                                    </p:anim>
                                    <p:anim calcmode="lin" valueType="num">
                                      <p:cBhvr>
                                        <p:cTn dur="500" fill="hold" id="19"/>
                                        <p:tgtEl>
                                          <p:spTgt spid="16"/>
                                        </p:tgtEl>
                                        <p:attrNameLst>
                                          <p:attrName>ppt_h</p:attrName>
                                        </p:attrNameLst>
                                      </p:cBhvr>
                                      <p:tavLst>
                                        <p:tav tm="0">
                                          <p:val>
                                            <p:fltVal val="0"/>
                                          </p:val>
                                        </p:tav>
                                        <p:tav tm="100000">
                                          <p:val>
                                            <p:strVal val="#ppt_h"/>
                                          </p:val>
                                        </p:tav>
                                      </p:tavLst>
                                    </p:anim>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gtEl>
                                        <p:attrNameLst>
                                          <p:attrName>style.visibility</p:attrName>
                                        </p:attrNameLst>
                                      </p:cBhvr>
                                      <p:to>
                                        <p:strVal val="visible"/>
                                      </p:to>
                                    </p:set>
                                    <p:animEffect filter="fade" transition="in">
                                      <p:cBhvr>
                                        <p:cTn dur="500" id="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20"/>
      <p:bldP animBg="1" grpId="0" spid="2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verrez…</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030521"/>
            <a:ext cx="4800600" cy="2180405"/>
          </a:xfrm>
          <a:prstGeom prst="rect">
            <a:avLst/>
          </a:prstGeom>
          <a:noFill/>
        </p:spPr>
        <p:txBody>
          <a:bodyPr rtlCol="0" wrap="square">
            <a:spAutoFit/>
          </a:bodyPr>
          <a:lstStyle/>
          <a:p txid="9387d9b169efcba556e99c78c50f4fbc">
            <a:pPr>
              <a:lnSpc>
                <a:spcPts val="3300"/>
              </a:lnSpc>
              <a:buClr>
                <a:srgbClr val="008CCF"/>
              </a:buClr>
            </a:pPr>
            <a:r>
              <a:rPr lang="es-ES" sz="2400"/>
              <a:t>Comment créer</a:t>
            </a:r>
          </a:p>
          <a:p txid="803acf19e42c8248db7e7f3d4c1607d1">
            <a:pPr indent="-342900" marL="342900">
              <a:lnSpc>
                <a:spcPts val="3300"/>
              </a:lnSpc>
              <a:buClr>
                <a:srgbClr val="008CCF"/>
              </a:buClr>
              <a:buFont charset="0" panose="020B0604020202020204" pitchFamily="34" typeface="Arial"/>
              <a:buChar char="•"/>
            </a:pPr>
            <a:r>
              <a:rPr lang="es-ES" sz="2400"/>
              <a:t>Le groupe d'indicateurs RMNCAH - Soins prénatals</a:t>
            </a:r>
            <a:r>
              <a:rPr b="0" i="0" lang="en-US" strike="noStrike" sz="2400" u="none">
                <a:solidFill>
                  <a:srgbClr val="000000"/>
                </a:solidFill>
                <a:effectLst/>
              </a:rPr>
            </a:r>
            <a:r>
              <a:rPr lang="es-ES" sz="2400"/>
              <a:t> </a:t>
            </a:r>
          </a:p>
          <a:p txid="8ac8d6bff1be64668e463fbab8173499">
            <a:pPr indent="-342900" marL="342900">
              <a:lnSpc>
                <a:spcPts val="3300"/>
              </a:lnSpc>
              <a:buClr>
                <a:srgbClr val="008CCF"/>
              </a:buClr>
              <a:buFont charset="0" panose="020B0604020202020204" pitchFamily="34" typeface="Arial"/>
              <a:buChar char="•"/>
            </a:pPr>
            <a:r>
              <a:rPr lang="es-ES" sz="2400"/>
              <a:t>L'ensemble de groupes d'indicateurs RMNCAH</a:t>
            </a:r>
          </a:p>
        </p:txBody>
      </p:sp>
      <p:sp>
        <p:nvSpPr>
          <p:cNvPr id="6" name="!!TextBox 9">
            <a:extLst>
              <a:ext uri="{FF2B5EF4-FFF2-40B4-BE49-F238E27FC236}">
                <a16:creationId xmlns:a16="http://schemas.microsoft.com/office/drawing/2014/main" id="{1E6E5D60-C00D-7190-5B62-732173286FFD}"/>
              </a:ext>
            </a:extLst>
          </p:cNvPr>
          <p:cNvSpPr txBox="1"/>
          <p:nvPr/>
        </p:nvSpPr>
        <p:spPr>
          <a:xfrm>
            <a:off x="2411430" y="23952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7" name="!!TextBox 9">
            <a:extLst>
              <a:ext uri="{FF2B5EF4-FFF2-40B4-BE49-F238E27FC236}">
                <a16:creationId xmlns:a16="http://schemas.microsoft.com/office/drawing/2014/main" id="{93FC052C-29B1-0D25-68FC-A00D71B4B5B2}"/>
              </a:ext>
            </a:extLst>
          </p:cNvPr>
          <p:cNvSpPr txBox="1"/>
          <p:nvPr/>
        </p:nvSpPr>
        <p:spPr>
          <a:xfrm>
            <a:off x="2155040" y="32867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Tm="23760" p14:dur="2000" spd="slow"/>
    </mc:Choice>
    <mc:Fallback xmlns="">
      <p:transition advTm="2376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0" st="0"/>
                                            </p:txEl>
                                          </p:spTgt>
                                        </p:tgtEl>
                                        <p:attrNameLst>
                                          <p:attrName>style.visibility</p:attrName>
                                        </p:attrNameLst>
                                      </p:cBhvr>
                                      <p:to>
                                        <p:strVal val="visible"/>
                                      </p:to>
                                    </p:set>
                                    <p:animEffect filter="fade" transition="in">
                                      <p:cBhvr>
                                        <p:cTn dur="500" id="17"/>
                                        <p:tgtEl>
                                          <p:spTgt spid="1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1" st="1"/>
                                            </p:txEl>
                                          </p:spTgt>
                                        </p:tgtEl>
                                        <p:attrNameLst>
                                          <p:attrName>style.visibility</p:attrName>
                                        </p:attrNameLst>
                                      </p:cBhvr>
                                      <p:to>
                                        <p:strVal val="visible"/>
                                      </p:to>
                                    </p:set>
                                    <p:animEffect filter="fade" transition="in">
                                      <p:cBhvr>
                                        <p:cTn dur="500" id="22"/>
                                        <p:tgtEl>
                                          <p:spTgt spid="12">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xEl>
                                              <p:pRg end="2" st="2"/>
                                            </p:txEl>
                                          </p:spTgt>
                                        </p:tgtEl>
                                        <p:attrNameLst>
                                          <p:attrName>style.visibility</p:attrName>
                                        </p:attrNameLst>
                                      </p:cBhvr>
                                      <p:to>
                                        <p:strVal val="visible"/>
                                      </p:to>
                                    </p:set>
                                    <p:animEffect filter="fade" transition="in">
                                      <p:cBhvr>
                                        <p:cTn dur="500" id="27"/>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2" uiExpand="1"/>
      <p:bldP animBg="1" grpId="0" spid="6"/>
      <p:bldP animBg="1" grpId="0" spid="7"/>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497A1-3D0D-31F6-77C1-BAF771127EF8}"/>
              </a:ext>
            </a:extLst>
          </p:cNvPr>
          <p:cNvSpPr txBox="1"/>
          <p:nvPr/>
        </p:nvSpPr>
        <p:spPr>
          <a:xfrm>
            <a:off x="5918887"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Tm="122000" p14:dur="2000" spd="slow"/>
    </mc:Choice>
    <mc:Fallback xmlns="">
      <p:transition advTm="122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1346422" y="2213909"/>
            <a:ext cx="5239432" cy="2603598"/>
          </a:xfrm>
          <a:prstGeom prst="rect">
            <a:avLst/>
          </a:prstGeom>
          <a:noFill/>
        </p:spPr>
        <p:txBody>
          <a:bodyPr rtlCol="0" wrap="square">
            <a:spAutoFit/>
          </a:bodyPr>
          <a:lstStyle/>
          <a:p txid="069be061d80f18448a00a9ebe0f865e0">
            <a:pPr algn="l" indent="-457200" marL="457200">
              <a:lnSpc>
                <a:spcPts val="3300"/>
              </a:lnSpc>
              <a:buClr>
                <a:srgbClr val="008CCF"/>
              </a:buClr>
              <a:buAutoNum type="arabicPeriod"/>
            </a:pPr>
            <a:r>
              <a:rPr dirty="0" err="1" lang="es-ES" sz="2400"/>
              <a:t>Sélectionnez la page des groupes d'indicateurs dans l'application Maintenance</a:t>
            </a:r>
            <a:r>
              <a:rPr dirty="0" lang="es-ES" sz="2400"/>
              <a:t> </a:t>
            </a:r>
            <a:r>
              <a:rPr dirty="0" err="1" lang="es-ES" sz="2400"/>
            </a:r>
            <a:r>
              <a:rPr dirty="0" lang="es-ES" sz="2400"/>
              <a:t> </a:t>
            </a:r>
            <a:r>
              <a:rPr dirty="0" err="1" lang="es-ES" sz="2400">
                <a:latin typeface="+mj-lt"/>
              </a:rPr>
            </a:r>
            <a:r>
              <a:rPr dirty="0" lang="es-ES" sz="2400"/>
              <a:t> </a:t>
            </a:r>
            <a:r>
              <a:rPr dirty="0" err="1" lang="es-ES" sz="2400">
                <a:latin typeface="+mj-lt"/>
              </a:rPr>
            </a:r>
            <a:r>
              <a:rPr dirty="0" lang="es-ES" sz="2400">
                <a:latin typeface="+mj-lt"/>
              </a:rPr>
            </a:r>
            <a:r>
              <a:rPr dirty="0" lang="es-ES" sz="2400"/>
            </a:r>
            <a:r>
              <a:rPr dirty="0" err="1" lang="es-ES" sz="2400"/>
            </a:r>
            <a:r>
              <a:rPr dirty="0" lang="es-ES" sz="2400"/>
              <a:t> </a:t>
            </a:r>
            <a:r>
              <a:rPr b="1" dirty="0" err="1" lang="es-ES" sz="2400"/>
            </a:r>
            <a:r>
              <a:rPr b="1" dirty="0" lang="es-ES" sz="2400"/>
            </a:r>
            <a:endParaRPr b="1" dirty="0" lang="en-NO" sz="2400"/>
          </a:p>
          <a:p txid="0386b5d28e469399da5fbc2fa79b969a">
            <a:pPr indent="-457200" marL="457200">
              <a:lnSpc>
                <a:spcPts val="3300"/>
              </a:lnSpc>
              <a:buClr>
                <a:srgbClr val="008CCF"/>
              </a:buClr>
              <a:buAutoNum type="arabicPeriod"/>
            </a:pPr>
            <a:r>
              <a:rPr dirty="0" lang="en-US" sz="2400"/>
              <a:t>Cliquez sur l'icône +</a:t>
            </a:r>
            <a:r>
              <a:rPr dirty="0" lang="en-US" sz="2400">
                <a:latin typeface="+mj-lt"/>
              </a:rPr>
            </a:r>
            <a:r>
              <a:rPr dirty="0" lang="en-US" sz="2400"/>
            </a:r>
            <a:endParaRPr dirty="0" lang="en-NO" sz="2400"/>
          </a:p>
          <a:p txid="de271b59ddb013dcc361501e289c2e81">
            <a:pPr indent="-457200" marL="457200">
              <a:lnSpc>
                <a:spcPts val="3300"/>
              </a:lnSpc>
              <a:buClr>
                <a:srgbClr val="008CCF"/>
              </a:buClr>
              <a:buAutoNum type="arabicPeriod"/>
            </a:pPr>
            <a:r>
              <a:rPr dirty="0" lang="en-US" sz="2400"/>
              <a:t>Entrez un nom</a:t>
            </a:r>
          </a:p>
          <a:p txid="37b3610f58a7753ec012bb938767dc26">
            <a:pPr indent="-457200" marL="457200">
              <a:lnSpc>
                <a:spcPts val="3300"/>
              </a:lnSpc>
              <a:buClr>
                <a:srgbClr val="008CCF"/>
              </a:buClr>
              <a:buAutoNum type="arabicPeriod"/>
            </a:pPr>
            <a:r>
              <a:rPr dirty="0" lang="en-US" sz="2400"/>
              <a:t>Sélectionnez les indicateurs</a:t>
            </a:r>
            <a:endParaRPr dirty="0" lang="en-US" sz="2400">
              <a:latin typeface="+mj-lt"/>
            </a:endParaRPr>
          </a:p>
          <a:p txid="59a7e0b83b9d99daa347f0bf1c2df097">
            <a:pPr indent="-457200" marL="457200">
              <a:lnSpc>
                <a:spcPts val="3300"/>
              </a:lnSpc>
              <a:buClr>
                <a:srgbClr val="008CCF"/>
              </a:buClr>
              <a:buAutoNum type="arabicPeriod"/>
            </a:pPr>
            <a:r>
              <a:rPr dirty="0" lang="en-US" sz="2400"/>
              <a:t>Cliquez sur Enregistrer</a:t>
            </a:r>
            <a:r>
              <a:rPr dirty="0" lang="en-US" sz="2400">
                <a:latin typeface="+mj-lt"/>
              </a:rPr>
            </a:r>
          </a:p>
        </p:txBody>
      </p:sp>
      <p:sp>
        <p:nvSpPr>
          <p:cNvPr id="3" name="TextBox 2">
            <a:extLst>
              <a:ext uri="{FF2B5EF4-FFF2-40B4-BE49-F238E27FC236}">
                <a16:creationId xmlns:a16="http://schemas.microsoft.com/office/drawing/2014/main" id="{6EF14607-F41A-828E-4516-23CBD380D7AC}"/>
              </a:ext>
            </a:extLst>
          </p:cNvPr>
          <p:cNvSpPr txBox="1"/>
          <p:nvPr/>
        </p:nvSpPr>
        <p:spPr>
          <a:xfrm>
            <a:off x="3270250" y="2074878"/>
            <a:ext cx="5651500" cy="1200329"/>
          </a:xfrm>
          <a:prstGeom prst="rect">
            <a:avLst/>
          </a:prstGeom>
          <a:noFill/>
        </p:spPr>
        <p:txBody>
          <a:bodyPr rtlCol="0" wrap="square">
            <a:spAutoFit/>
          </a:bodyPr>
          <a:lstStyle/>
          <a:p txid="e88b1c49dabee10d530c66fdafd31548">
            <a:pPr algn="ctr">
              <a:buClr>
                <a:srgbClr val="008CCF"/>
              </a:buClr>
            </a:pPr>
            <a:r>
              <a:rPr dirty="0" lang="es-ES" sz="2400"/>
              <a:t>Utilisés pour regrouper des indicateurs associés, afin de faciliter les analyses et la gestion des indicateurs.</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latin typeface="+mj-lt"/>
              </a:rPr>
            </a:r>
            <a:r>
              <a:rPr dirty="0" lang="es-ES" sz="2400"/>
            </a:r>
            <a:r>
              <a:rPr dirty="0" err="1" lang="es-ES" sz="2400"/>
            </a:r>
            <a:r>
              <a:rPr dirty="0" lang="es-ES" sz="2400"/>
              <a:t> </a:t>
            </a:r>
            <a:r>
              <a:rPr dirty="0" err="1" lang="es-ES" sz="2400">
                <a:latin typeface="+mj-lt"/>
              </a:rPr>
            </a:r>
            <a:endParaRPr dirty="0" lang="es-ES" sz="2400">
              <a:latin typeface="+mj-lt"/>
            </a:endParaRPr>
          </a:p>
        </p:txBody>
      </p:sp>
      <p:sp>
        <p:nvSpPr>
          <p:cNvPr id="6" name="TextBox 5">
            <a:extLst>
              <a:ext uri="{FF2B5EF4-FFF2-40B4-BE49-F238E27FC236}">
                <a16:creationId xmlns:a16="http://schemas.microsoft.com/office/drawing/2014/main" id="{0FD6D9EC-6751-6039-DACA-380E9939236B}"/>
              </a:ext>
            </a:extLst>
          </p:cNvPr>
          <p:cNvSpPr txBox="1"/>
          <p:nvPr/>
        </p:nvSpPr>
        <p:spPr>
          <a:xfrm>
            <a:off x="6860390" y="2393138"/>
            <a:ext cx="2908301" cy="1334020"/>
          </a:xfrm>
          <a:prstGeom prst="rect">
            <a:avLst/>
          </a:prstGeom>
          <a:noFill/>
        </p:spPr>
        <p:txBody>
          <a:bodyPr rtlCol="0" wrap="square">
            <a:spAutoFit/>
          </a:bodyPr>
          <a:lstStyle/>
          <a:p txid="326ddfd109806bc24a0e3438aeee95c7">
            <a:pPr algn="l">
              <a:lnSpc>
                <a:spcPts val="3300"/>
              </a:lnSpc>
              <a:buClr>
                <a:srgbClr val="008CCF"/>
              </a:buClr>
            </a:pPr>
            <a:r>
              <a:rPr dirty="0" err="1" lang="es-ES" sz="2400"/>
              <a:t>Même procédure sur la page des ensembles de groupes d'indicateurs</a:t>
            </a:r>
            <a:r>
              <a:rPr dirty="0" lang="es-ES" sz="2400"/>
              <a:t> </a:t>
            </a:r>
            <a:r>
              <a:rPr dirty="0" err="1" lang="es-ES" sz="2400"/>
            </a:r>
            <a:r>
              <a:rPr dirty="0" lang="es-ES" sz="2400"/>
            </a:r>
            <a:r>
              <a:rPr dirty="0" err="1" lang="es-ES" sz="2400"/>
            </a:r>
            <a:r>
              <a:rPr dirty="0" lang="es-ES" sz="2400"/>
              <a:t> </a:t>
            </a:r>
            <a:r>
              <a:rPr dirty="0" err="1" lang="es-ES" sz="2400">
                <a:latin typeface="+mj-lt"/>
              </a:rPr>
            </a:r>
            <a:r>
              <a:rPr dirty="0" lang="es-ES" sz="2400">
                <a:latin typeface="+mj-lt"/>
              </a:rPr>
              <a:t> </a:t>
            </a:r>
            <a:r>
              <a:rPr dirty="0" err="1" lang="es-ES" sz="2400">
                <a:latin typeface="+mj-lt"/>
              </a:rPr>
            </a:r>
            <a:r>
              <a:rPr dirty="0" lang="es-ES" sz="2400">
                <a:latin typeface="+mj-lt"/>
              </a:rPr>
            </a:r>
            <a:endParaRPr dirty="0" lang="en-US" sz="2400">
              <a:latin typeface="+mj-lt"/>
            </a:endParaRPr>
          </a:p>
        </p:txBody>
      </p:sp>
      <p:sp>
        <p:nvSpPr>
          <p:cNvPr id="7" name="!!TextBox 9">
            <a:extLst>
              <a:ext uri="{FF2B5EF4-FFF2-40B4-BE49-F238E27FC236}">
                <a16:creationId xmlns:a16="http://schemas.microsoft.com/office/drawing/2014/main" id="{3F962458-CD75-73F2-2B58-0918AB742204}"/>
              </a:ext>
            </a:extLst>
          </p:cNvPr>
          <p:cNvSpPr txBox="1"/>
          <p:nvPr/>
        </p:nvSpPr>
        <p:spPr>
          <a:xfrm>
            <a:off x="266782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8" name="!!TextBox 9">
            <a:extLst>
              <a:ext uri="{FF2B5EF4-FFF2-40B4-BE49-F238E27FC236}">
                <a16:creationId xmlns:a16="http://schemas.microsoft.com/office/drawing/2014/main" id="{714B1DDE-AC14-5FE9-4E0E-527306A19FBB}"/>
              </a:ext>
            </a:extLst>
          </p:cNvPr>
          <p:cNvSpPr txBox="1"/>
          <p:nvPr/>
        </p:nvSpPr>
        <p:spPr>
          <a:xfrm>
            <a:off x="6860390" y="1260087"/>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Tm="36528" p14:dur="2000" spd="slow"/>
    </mc:Choice>
    <mc:Fallback xmlns="">
      <p:transition advTm="36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8"/>
                                        </p:tgtEl>
                                        <p:attrNameLst>
                                          <p:attrName>style.visibility</p:attrName>
                                        </p:attrNameLst>
                                      </p:cBhvr>
                                      <p:to>
                                        <p:strVal val="visible"/>
                                      </p:to>
                                    </p:set>
                                    <p:anim calcmode="lin" valueType="num">
                                      <p:cBhvr additive="base">
                                        <p:cTn dur="500" fill="hold" id="13"/>
                                        <p:tgtEl>
                                          <p:spTgt spid="8"/>
                                        </p:tgtEl>
                                        <p:attrNameLst>
                                          <p:attrName>ppt_x</p:attrName>
                                        </p:attrNameLst>
                                      </p:cBhvr>
                                      <p:tavLst>
                                        <p:tav tm="0">
                                          <p:val>
                                            <p:strVal val="0-#ppt_w/2"/>
                                          </p:val>
                                        </p:tav>
                                        <p:tav tm="100000">
                                          <p:val>
                                            <p:strVal val="#ppt_x"/>
                                          </p:val>
                                        </p:tav>
                                      </p:tavLst>
                                    </p:anim>
                                    <p:anim calcmode="lin" valueType="num">
                                      <p:cBhvr additive="base">
                                        <p:cTn dur="500" fill="hold" id="14"/>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500" id="23"/>
                                        <p:tgtEl>
                                          <p:spTgt spid="3"/>
                                        </p:tgtEl>
                                      </p:cBhvr>
                                    </p:animEffect>
                                    <p:set>
                                      <p:cBhvr>
                                        <p:cTn dur="1" fill="hold" id="24">
                                          <p:stCondLst>
                                            <p:cond delay="499"/>
                                          </p:stCondLst>
                                        </p:cTn>
                                        <p:tgtEl>
                                          <p:spTgt spid="3"/>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5">
                                            <p:txEl>
                                              <p:pRg end="0" st="0"/>
                                            </p:txEl>
                                          </p:spTgt>
                                        </p:tgtEl>
                                        <p:attrNameLst>
                                          <p:attrName>style.visibility</p:attrName>
                                        </p:attrNameLst>
                                      </p:cBhvr>
                                      <p:to>
                                        <p:strVal val="visible"/>
                                      </p:to>
                                    </p:set>
                                    <p:animEffect filter="fade" transition="in">
                                      <p:cBhvr>
                                        <p:cTn dur="500" id="29"/>
                                        <p:tgtEl>
                                          <p:spTgt spid="5">
                                            <p:txEl>
                                              <p:pRg end="0" st="0"/>
                                            </p:txEl>
                                          </p:spTgt>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xEl>
                                              <p:pRg end="1" st="1"/>
                                            </p:txEl>
                                          </p:spTgt>
                                        </p:tgtEl>
                                        <p:attrNameLst>
                                          <p:attrName>style.visibility</p:attrName>
                                        </p:attrNameLst>
                                      </p:cBhvr>
                                      <p:to>
                                        <p:strVal val="visible"/>
                                      </p:to>
                                    </p:set>
                                    <p:animEffect filter="fade" transition="in">
                                      <p:cBhvr>
                                        <p:cTn dur="500" id="34"/>
                                        <p:tgtEl>
                                          <p:spTgt spid="5">
                                            <p:txEl>
                                              <p:pRg end="1" st="1"/>
                                            </p:txEl>
                                          </p:spTgt>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0" presetSubtype="0">
                                  <p:stCondLst>
                                    <p:cond delay="0"/>
                                  </p:stCondLst>
                                  <p:childTnLst>
                                    <p:set>
                                      <p:cBhvr>
                                        <p:cTn dur="1" fill="hold" id="38">
                                          <p:stCondLst>
                                            <p:cond delay="0"/>
                                          </p:stCondLst>
                                        </p:cTn>
                                        <p:tgtEl>
                                          <p:spTgt spid="5">
                                            <p:txEl>
                                              <p:pRg end="2" st="2"/>
                                            </p:txEl>
                                          </p:spTgt>
                                        </p:tgtEl>
                                        <p:attrNameLst>
                                          <p:attrName>style.visibility</p:attrName>
                                        </p:attrNameLst>
                                      </p:cBhvr>
                                      <p:to>
                                        <p:strVal val="visible"/>
                                      </p:to>
                                    </p:set>
                                    <p:animEffect filter="fade" transition="in">
                                      <p:cBhvr>
                                        <p:cTn dur="500" id="39"/>
                                        <p:tgtEl>
                                          <p:spTgt spid="5">
                                            <p:txEl>
                                              <p:pRg end="2" st="2"/>
                                            </p:txEl>
                                          </p:spTgt>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10" presetSubtype="0">
                                  <p:stCondLst>
                                    <p:cond delay="0"/>
                                  </p:stCondLst>
                                  <p:childTnLst>
                                    <p:set>
                                      <p:cBhvr>
                                        <p:cTn dur="1" fill="hold" id="43">
                                          <p:stCondLst>
                                            <p:cond delay="0"/>
                                          </p:stCondLst>
                                        </p:cTn>
                                        <p:tgtEl>
                                          <p:spTgt spid="5">
                                            <p:txEl>
                                              <p:pRg end="3" st="3"/>
                                            </p:txEl>
                                          </p:spTgt>
                                        </p:tgtEl>
                                        <p:attrNameLst>
                                          <p:attrName>style.visibility</p:attrName>
                                        </p:attrNameLst>
                                      </p:cBhvr>
                                      <p:to>
                                        <p:strVal val="visible"/>
                                      </p:to>
                                    </p:set>
                                    <p:animEffect filter="fade" transition="in">
                                      <p:cBhvr>
                                        <p:cTn dur="500" id="44"/>
                                        <p:tgtEl>
                                          <p:spTgt spid="5">
                                            <p:txEl>
                                              <p:pRg end="3" st="3"/>
                                            </p:txEl>
                                          </p:spTgt>
                                        </p:tgtEl>
                                      </p:cBhvr>
                                    </p:animEffec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10" presetSubtype="0">
                                  <p:stCondLst>
                                    <p:cond delay="0"/>
                                  </p:stCondLst>
                                  <p:childTnLst>
                                    <p:set>
                                      <p:cBhvr>
                                        <p:cTn dur="1" fill="hold" id="48">
                                          <p:stCondLst>
                                            <p:cond delay="0"/>
                                          </p:stCondLst>
                                        </p:cTn>
                                        <p:tgtEl>
                                          <p:spTgt spid="5">
                                            <p:txEl>
                                              <p:pRg end="4" st="4"/>
                                            </p:txEl>
                                          </p:spTgt>
                                        </p:tgtEl>
                                        <p:attrNameLst>
                                          <p:attrName>style.visibility</p:attrName>
                                        </p:attrNameLst>
                                      </p:cBhvr>
                                      <p:to>
                                        <p:strVal val="visible"/>
                                      </p:to>
                                    </p:set>
                                    <p:animEffect filter="fade" transition="in">
                                      <p:cBhvr>
                                        <p:cTn dur="500" id="49"/>
                                        <p:tgtEl>
                                          <p:spTgt spid="5">
                                            <p:txEl>
                                              <p:pRg end="4" st="4"/>
                                            </p:txEl>
                                          </p:spTgt>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10" presetSubtype="0">
                                  <p:stCondLst>
                                    <p:cond delay="0"/>
                                  </p:stCondLst>
                                  <p:childTnLst>
                                    <p:set>
                                      <p:cBhvr>
                                        <p:cTn dur="1" fill="hold" id="53">
                                          <p:stCondLst>
                                            <p:cond delay="0"/>
                                          </p:stCondLst>
                                        </p:cTn>
                                        <p:tgtEl>
                                          <p:spTgt spid="6">
                                            <p:txEl>
                                              <p:pRg end="0" st="0"/>
                                            </p:txEl>
                                          </p:spTgt>
                                        </p:tgtEl>
                                        <p:attrNameLst>
                                          <p:attrName>style.visibility</p:attrName>
                                        </p:attrNameLst>
                                      </p:cBhvr>
                                      <p:to>
                                        <p:strVal val="visible"/>
                                      </p:to>
                                    </p:set>
                                    <p:animEffect filter="fade" transition="in">
                                      <p:cBhvr>
                                        <p:cTn dur="500" id="54"/>
                                        <p:tgtEl>
                                          <p:spTgt spid="6">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7"/>
      <p:bldP animBg="1" grpId="0" spid="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800" p14:dur="896" spd="slow">
        <p:strips/>
      </p:transition>
    </mc:Choice>
    <mc:Fallback xmlns="">
      <p:transition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ULTRA_SCORM_COURCE_TITLE" val="6.1.5 Indicator groups and indicator group sets"/>
  <p:tag name="ISPRING_PRESENTATION_TITLE" val="6.1.5 Indicator groups and indicator group sets"/>
  <p:tag name="FLASHSPRING_ZOOM_TAG" val="61"/>
  <p:tag name="ISPRING_PRESENTATION_INFO_2" val="&lt;?xml version=&quot;1.0&quot; encoding=&quot;UTF-8&quot; standalone=&quot;no&quot; ?&gt;&#10;&lt;presentation2&gt;&#10;&#10;  &lt;slides&gt;&#10;    &lt;slide id=&quot;{46F3806E-D172-4365-8FAA-0E09471AE696}&quot; pptId=&quot;299&quot;/&gt;&#10;    &lt;slide id=&quot;{DCF400E6-7D2E-4350-8EAF-65288D324FCD}&quot; pptId=&quot;306&quot;/&gt;&#10;    &lt;slide id=&quot;{54335EDB-34B7-4DA6-B292-49CF158B476D}&quot; pptId=&quot;309&quot;/&gt;&#10;    &lt;slide id=&quot;{DCFD8D6D-7A65-45E6-A0B1-DE619D62EEBE}&quot; pptId=&quot;308&quot;/&gt;&#10;    &lt;slide id=&quot;{E14B5F6F-2C4C-4BF7-B175-1582C7630A28}&quot; pptId=&quot;310&quot;/&gt;&#10;    &lt;slide id=&quot;{8B62EB88-84EF-43DF-B404-970568E5DF5F}&quot; pptId=&quot;300&quot;/&gt;&#10;    &lt;slide id=&quot;{A4C320C8-20EC-4D26-B861-AD30C5FE1933}&quot; pptId=&quot;303&quot;/&gt;&#10;    &lt;slide id=&quot;{439A4C07-84DE-4CC5-B632-8BA114A98FC7}&quot; pptId=&quot;304&quot;/&gt;&#10;    &lt;slide id=&quot;{9FB6894B-0D84-459E-9883-57BF56014182}&quot; pptId=&quot;272&quot;/&gt;&#10;  &lt;/slides&gt;&#10;&#10;  &lt;narration&gt;&#10;    &lt;audioTracks&gt;&#10;      &lt;audioTrack muted=&quot;false&quot; name=&quot;Intro&quot; resource=&quot;782671e2&quot; slideId=&quot;{46F3806E-D172-4365-8FAA-0E09471AE696}&quot; startTime=&quot;0&quot; stepIndex=&quot;0&quot; volume=&quot;1&quot;&gt;&#10;        &lt;audio channels=&quot;2&quot; format=&quot;fltp&quot; sampleRate=&quot;44100&quot;/&gt;&#10;      &lt;/audioTrack&gt;&#10;      &lt;audioTrack muted=&quot;false&quot; name=&quot;outro&quot; resource=&quot;691f4ba0&quot; slideId=&quot;{9FB6894B-0D84-459E-9883-57BF56014182}&quot; startTime=&quot;0&quot; stepIndex=&quot;0&quot; volume=&quot;1&quot;&gt;&#10;        &lt;audio channels=&quot;2&quot; format=&quot;fltp&quot; sampleRate=&quot;44100&quot;/&gt;&#10;      &lt;/audioTrack&gt;&#10;      &lt;audioTrack muted=&quot;false&quot; name=&quot;Slide 2&quot; resource=&quot;2cfce107&quot; slideId=&quot;{DCF400E6-7D2E-4350-8EAF-65288D324FCD}&quot; startTime=&quot;0&quot; stepIndex=&quot;0&quot; volume=&quot;1&quot;&gt;&#10;        &lt;audio channels=&quot;2&quot; format=&quot;fltp&quot; sampleRate=&quot;48000&quot;/&gt;&#10;      &lt;/audioTrack&gt;&#10;      &lt;audioTrack muted=&quot;false&quot; name=&quot;Slide 3&quot; resource=&quot;4a4e17e6&quot; slideId=&quot;{54335EDB-34B7-4DA6-B292-49CF158B476D}&quot; startTime=&quot;0&quot; stepIndex=&quot;0&quot; volume=&quot;1&quot;&gt;&#10;        &lt;audio channels=&quot;2&quot; format=&quot;fltp&quot; sampleRate=&quot;48000&quot;/&gt;&#10;      &lt;/audioTrack&gt;&#10;      &lt;audioTrack muted=&quot;false&quot; name=&quot;Slide 4&quot; resource=&quot;ae82227c&quot; slideId=&quot;{DCFD8D6D-7A65-45E6-A0B1-DE619D62EEBE}&quot; startTime=&quot;0&quot; stepIndex=&quot;0&quot; volume=&quot;1&quot;&gt;&#10;        &lt;audio channels=&quot;2&quot; format=&quot;fltp&quot; sampleRate=&quot;48000&quot;/&gt;&#10;      &lt;/audioTrack&gt;&#10;      &lt;audioTrack muted=&quot;false&quot; name=&quot;Slide 5&quot; resource=&quot;bbffc17b&quot; slideId=&quot;{E14B5F6F-2C4C-4BF7-B175-1582C7630A28}&quot; startTime=&quot;0&quot; stepIndex=&quot;0&quot; volume=&quot;1&quot;&gt;&#10;        &lt;audio channels=&quot;2&quot; format=&quot;fltp&quot; sampleRate=&quot;48000&quot;/&gt;&#10;      &lt;/audioTrack&gt;&#10;      &lt;audioTrack muted=&quot;false&quot; name=&quot;Slide 6&quot; resource=&quot;431d6c52&quot; slideId=&quot;{8B62EB88-84EF-43DF-B404-970568E5DF5F}&quot; startTime=&quot;0&quot; stepIndex=&quot;0&quot; volume=&quot;1&quot;&gt;&#10;        &lt;audio channels=&quot;2&quot; format=&quot;fltp&quot; sampleRate=&quot;48000&quot;/&gt;&#10;      &lt;/audioTrack&gt;&#10;      &lt;audioTrack muted=&quot;false&quot; name=&quot;Slide 8&quot; resource=&quot;4402d22b&quot; slideId=&quot;{439A4C07-84DE-4CC5-B632-8BA114A98FC7}&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6.1.5 Indicator groups and indicator group sets\6.1.5 Indicator groups and group sets"/>
  <p:tag name="ISPRING_RESOURCE_FOLDER" val="D:\DHIS2_Projects\DHIS2Fundamentals2.0\DHIS2Customization\iSpring\6.1.5 Indicator groups and indicator group sets\6.1.5 Indicator groups and group sets"/>
  <p:tag name="ISPRING_PRESENTATION_PATH" val="D:\DHIS2_Projects\DHIS2Fundamentals2.0\DHIS2Customization\iSpring\6.1.5 Indicator groups and indicator group sets\6.1.5 Indicator groups and group 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B6894B-0D84-459E-9883-57BF560141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46F3806E-D172-4365-8FAA-0E09471AE696}"/>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9.024"/>
  <p:tag name="TIMING" val="|1.242|2.983"/>
  <p:tag name="ISPRING_SLIDE_ID_2" val="{DCF400E6-7D2E-4350-8EAF-65288D324FCD}"/>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256"/>
  <p:tag name="TIMING" val="|0.852|2.903"/>
  <p:tag name="ISPRING_SLIDE_ID_2" val="{54335EDB-34B7-4DA6-B292-49CF158B476D}"/>
  <p:tag name="GENSWF_SLIDE_UID" val="{DE43E772-0CBB-448C-B58A-B91DEC20ED0D}:30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1.736"/>
  <p:tag name="TIMING" val="|3.163|2.049|3.391"/>
  <p:tag name="ISPRING_SLIDE_ID_2" val="{DCFD8D6D-7A65-45E6-A0B1-DE619D62EEBE}"/>
  <p:tag name="GENSWF_SLIDE_UID" val="{EC1179B1-7FB1-47F6-BF1C-CCA800B05E96}:30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424"/>
  <p:tag name="TIMING" val="|3.368"/>
  <p:tag name="ISPRING_SLIDE_ID_2" val="{E14B5F6F-2C4C-4BF7-B175-1582C7630A28}"/>
  <p:tag name="GENSWF_SLIDE_UID" val="{16550F39-319B-4C4E-A572-D86C227B2CC3}:31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23.760"/>
  <p:tag name="TIMING" val="|1.697|1.142|0.641|11.154"/>
  <p:tag name="ISPRING_SLIDE_ID_2" val="{8B62EB88-84EF-43DF-B404-970568E5DF5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22.000"/>
  <p:tag name="ISPRING_SLIDE_ID_2" val="{A4C320C8-20EC-4D26-B861-AD30C5FE19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6.528"/>
  <p:tag name="ISPRING_SLIDE_ID_2" val="{439A4C07-84DE-4CC5-B632-8BA114A98FC7}"/>
  <p:tag name="TIMING" val="|1.592|1.078|1.58|9.377|2.263|3.327|2.113|1.341|2.799|3.62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21683</TotalTime>
  <Words>698</Words>
  <Application>Microsoft Macintosh PowerPoint</Application>
  <PresentationFormat>Widescreen</PresentationFormat>
  <Paragraphs>63</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Indicator groups and indicator group sets</dc:title>
  <dc:subject>elearning</dc:subject>
  <dc:creator>Alejandra Avila</dc:creator>
  <cp:lastModifiedBy>Simona Sekerova</cp:lastModifiedBy>
  <cp:revision>777</cp:revision>
  <cp:lastPrinted>2021-06-09T13:32:46Z</cp:lastPrinted>
  <dcterms:created xsi:type="dcterms:W3CDTF">2021-02-03T12:41:27Z</dcterms:created>
  <dcterms:modified xsi:type="dcterms:W3CDTF">2023-04-18T08:11:00Z</dcterms:modified>
</cp:coreProperties>
</file>